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30" r:id="rId3"/>
    <p:sldId id="331" r:id="rId4"/>
    <p:sldId id="345" r:id="rId5"/>
    <p:sldId id="346" r:id="rId6"/>
    <p:sldId id="347" r:id="rId7"/>
    <p:sldId id="348" r:id="rId8"/>
    <p:sldId id="349" r:id="rId9"/>
    <p:sldId id="352" r:id="rId10"/>
    <p:sldId id="350" r:id="rId11"/>
    <p:sldId id="353" r:id="rId12"/>
    <p:sldId id="354" r:id="rId13"/>
    <p:sldId id="355" r:id="rId14"/>
    <p:sldId id="328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CC99"/>
    <a:srgbClr val="003300"/>
    <a:srgbClr val="996600"/>
    <a:srgbClr val="FF5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86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80BED-50A3-4A8A-88D1-AC90BD2B8510}" type="datetimeFigureOut">
              <a:rPr lang="en-GB" smtClean="0"/>
              <a:pPr/>
              <a:t>01/11/2015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28EA0-9F9A-4579-ABF3-3E813F4958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2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2015.11.01.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51520" y="1988840"/>
            <a:ext cx="866807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chemeClr val="tx2">
                    <a:lumMod val="75000"/>
                  </a:schemeClr>
                </a:solidFill>
              </a:rPr>
              <a:t>CHRONIC PANCREATITIS</a:t>
            </a:r>
          </a:p>
          <a:p>
            <a:pPr algn="ctr"/>
            <a:r>
              <a:rPr lang="hu-HU" sz="5400" b="1" i="1" dirty="0" err="1" smtClean="0">
                <a:solidFill>
                  <a:schemeClr val="tx2">
                    <a:lumMod val="75000"/>
                  </a:schemeClr>
                </a:solidFill>
              </a:rPr>
              <a:t>Refinement</a:t>
            </a:r>
            <a:r>
              <a:rPr lang="hu-HU" sz="5400" b="1" i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5400" b="1" i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5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5400" b="1" i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499605" y="4005853"/>
            <a:ext cx="2008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Ákos Szücs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03991" y="5084047"/>
            <a:ext cx="3887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err="1">
                <a:solidFill>
                  <a:srgbClr val="0070C0"/>
                </a:solidFill>
              </a:rPr>
              <a:t>o</a:t>
            </a:r>
            <a:r>
              <a:rPr lang="hu-HU" b="1" dirty="0" err="1" smtClean="0">
                <a:solidFill>
                  <a:srgbClr val="0070C0"/>
                </a:solidFill>
              </a:rPr>
              <a:t>n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behalf</a:t>
            </a:r>
            <a:r>
              <a:rPr lang="hu-HU" b="1" dirty="0" smtClean="0">
                <a:solidFill>
                  <a:srgbClr val="0070C0"/>
                </a:solidFill>
              </a:rPr>
              <a:t> of</a:t>
            </a:r>
          </a:p>
          <a:p>
            <a:pPr algn="ctr"/>
            <a:r>
              <a:rPr lang="hu-HU" b="1" dirty="0" err="1" smtClean="0">
                <a:solidFill>
                  <a:srgbClr val="0070C0"/>
                </a:solidFill>
              </a:rPr>
              <a:t>the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Hungarian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Pancreatic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Study</a:t>
            </a:r>
            <a:r>
              <a:rPr lang="hu-HU" b="1" dirty="0" smtClean="0">
                <a:solidFill>
                  <a:srgbClr val="0070C0"/>
                </a:solidFill>
              </a:rPr>
              <a:t> Group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054034" y="4787860"/>
            <a:ext cx="5039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Semmelweis University, 1st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Department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Surgery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530490" y="4485417"/>
            <a:ext cx="217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Budapest, HUNGARY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521309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Refinement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7544" y="2204864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 smtClean="0"/>
              <a:t>6. </a:t>
            </a:r>
            <a:r>
              <a:rPr lang="hu-HU" sz="3200" i="1" dirty="0" err="1" smtClean="0"/>
              <a:t>Lab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parameters</a:t>
            </a:r>
            <a:r>
              <a:rPr lang="hu-HU" sz="3200" i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The </a:t>
            </a:r>
            <a:r>
              <a:rPr lang="hu-HU" sz="2800" b="1" dirty="0" err="1" smtClean="0"/>
              <a:t>first</a:t>
            </a:r>
            <a:r>
              <a:rPr lang="hu-HU" sz="2800" dirty="0" smtClean="0"/>
              <a:t> </a:t>
            </a:r>
            <a:r>
              <a:rPr lang="hu-HU" sz="2800" dirty="0" err="1" smtClean="0"/>
              <a:t>lab</a:t>
            </a:r>
            <a:r>
              <a:rPr lang="hu-HU" sz="2800" dirty="0" smtClean="0"/>
              <a:t> test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hospitalisation</a:t>
            </a:r>
            <a:r>
              <a:rPr lang="hu-HU" sz="2800" dirty="0" smtClean="0"/>
              <a:t> </a:t>
            </a:r>
            <a:r>
              <a:rPr lang="hu-HU" sz="2800" dirty="0" err="1" smtClean="0"/>
              <a:t>should</a:t>
            </a:r>
            <a:r>
              <a:rPr lang="hu-HU" sz="2800" dirty="0" smtClean="0"/>
              <a:t> be </a:t>
            </a:r>
            <a:r>
              <a:rPr lang="hu-HU" sz="2800" dirty="0" err="1" smtClean="0"/>
              <a:t>registered</a:t>
            </a:r>
            <a:r>
              <a:rPr lang="hu-HU" sz="2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r>
              <a:rPr lang="hu-HU" sz="3200" i="1" dirty="0"/>
              <a:t>7. </a:t>
            </a:r>
            <a:r>
              <a:rPr lang="hu-HU" sz="3200" i="1" dirty="0" err="1"/>
              <a:t>Imaging</a:t>
            </a:r>
            <a:r>
              <a:rPr lang="hu-HU" sz="3200" i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/>
              <a:t>More </a:t>
            </a:r>
            <a:r>
              <a:rPr lang="hu-HU" sz="2800" dirty="0" err="1"/>
              <a:t>than</a:t>
            </a:r>
            <a:r>
              <a:rPr lang="hu-HU" sz="2800" dirty="0"/>
              <a:t> </a:t>
            </a:r>
            <a:r>
              <a:rPr lang="hu-HU" sz="2800" dirty="0" err="1"/>
              <a:t>one</a:t>
            </a:r>
            <a:r>
              <a:rPr lang="hu-HU" sz="2800" dirty="0"/>
              <a:t> </a:t>
            </a:r>
            <a:r>
              <a:rPr lang="hu-HU" sz="2800" dirty="0" err="1"/>
              <a:t>imaging</a:t>
            </a:r>
            <a:r>
              <a:rPr lang="hu-HU" sz="2800" dirty="0"/>
              <a:t> </a:t>
            </a:r>
            <a:r>
              <a:rPr lang="hu-HU" sz="2800" dirty="0" err="1"/>
              <a:t>technique</a:t>
            </a:r>
            <a:r>
              <a:rPr lang="hu-HU" sz="2800" dirty="0"/>
              <a:t> </a:t>
            </a:r>
            <a:r>
              <a:rPr lang="hu-HU" sz="2800" dirty="0" err="1"/>
              <a:t>can</a:t>
            </a:r>
            <a:r>
              <a:rPr lang="hu-HU" sz="2800" dirty="0"/>
              <a:t> be </a:t>
            </a:r>
            <a:r>
              <a:rPr lang="hu-HU" sz="2800" dirty="0" err="1"/>
              <a:t>registered</a:t>
            </a:r>
            <a:endParaRPr lang="hu-HU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lvl="1"/>
            <a:endParaRPr lang="hu-HU" sz="2800" dirty="0"/>
          </a:p>
        </p:txBody>
      </p:sp>
      <p:cxnSp>
        <p:nvCxnSpPr>
          <p:cNvPr id="19" name="Egyenes összekötő 18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521309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Refinement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7544" y="2204864"/>
            <a:ext cx="73448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/>
              <a:t>8</a:t>
            </a:r>
            <a:r>
              <a:rPr lang="hu-HU" sz="3200" i="1" dirty="0" smtClean="0"/>
              <a:t>. </a:t>
            </a:r>
            <a:r>
              <a:rPr lang="hu-HU" sz="3200" i="1" dirty="0" err="1" smtClean="0"/>
              <a:t>Other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examinations</a:t>
            </a:r>
            <a:r>
              <a:rPr lang="hu-HU" sz="3200" i="1" dirty="0" smtClean="0"/>
              <a:t>:</a:t>
            </a:r>
            <a:endParaRPr lang="hu-HU" sz="32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 err="1" smtClean="0"/>
              <a:t>Every</a:t>
            </a:r>
            <a:r>
              <a:rPr lang="hu-HU" sz="2800" dirty="0" smtClean="0"/>
              <a:t> </a:t>
            </a:r>
            <a:r>
              <a:rPr lang="hu-HU" sz="2800" dirty="0" err="1" smtClean="0"/>
              <a:t>examination</a:t>
            </a:r>
            <a:r>
              <a:rPr lang="hu-HU" sz="2800" dirty="0" smtClean="0"/>
              <a:t> </a:t>
            </a:r>
            <a:r>
              <a:rPr lang="hu-HU" sz="2800" dirty="0" err="1" smtClean="0"/>
              <a:t>can</a:t>
            </a:r>
            <a:r>
              <a:rPr lang="hu-HU" sz="2800" dirty="0" smtClean="0"/>
              <a:t> be </a:t>
            </a:r>
            <a:r>
              <a:rPr lang="hu-HU" sz="2800" dirty="0" err="1" smtClean="0"/>
              <a:t>registered</a:t>
            </a:r>
            <a:r>
              <a:rPr lang="hu-HU" sz="2800" dirty="0" smtClean="0"/>
              <a:t> </a:t>
            </a:r>
            <a:r>
              <a:rPr lang="hu-HU" sz="2800" dirty="0" err="1" smtClean="0"/>
              <a:t>related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hospitalisation</a:t>
            </a:r>
            <a:endParaRPr lang="hu-HU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r>
              <a:rPr lang="hu-HU" sz="3200" i="1" dirty="0" smtClean="0"/>
              <a:t>9. </a:t>
            </a:r>
            <a:r>
              <a:rPr lang="hu-HU" sz="3200" i="1" dirty="0" err="1" smtClean="0"/>
              <a:t>Pathology</a:t>
            </a:r>
            <a:r>
              <a:rPr lang="hu-HU" sz="3200" i="1" dirty="0" smtClean="0"/>
              <a:t>:</a:t>
            </a:r>
            <a:endParaRPr lang="hu-HU" sz="32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 err="1" smtClean="0"/>
              <a:t>Previous</a:t>
            </a:r>
            <a:r>
              <a:rPr lang="hu-HU" sz="2800" dirty="0" smtClean="0"/>
              <a:t> </a:t>
            </a:r>
            <a:r>
              <a:rPr lang="hu-HU" sz="2800" dirty="0" err="1" smtClean="0"/>
              <a:t>pathological</a:t>
            </a:r>
            <a:r>
              <a:rPr lang="hu-HU" sz="2800" dirty="0" smtClean="0"/>
              <a:t> </a:t>
            </a:r>
            <a:r>
              <a:rPr lang="hu-HU" sz="2800" dirty="0" err="1" smtClean="0"/>
              <a:t>result</a:t>
            </a:r>
            <a:r>
              <a:rPr lang="hu-HU" sz="2800" dirty="0" smtClean="0"/>
              <a:t> </a:t>
            </a:r>
            <a:r>
              <a:rPr lang="hu-HU" sz="2800" dirty="0" err="1" smtClean="0"/>
              <a:t>also</a:t>
            </a:r>
            <a:r>
              <a:rPr lang="hu-HU" sz="2800" dirty="0" smtClean="0"/>
              <a:t> </a:t>
            </a:r>
            <a:r>
              <a:rPr lang="hu-HU" sz="2800" dirty="0" err="1" smtClean="0"/>
              <a:t>can</a:t>
            </a:r>
            <a:r>
              <a:rPr lang="hu-HU" sz="2800" dirty="0" smtClean="0"/>
              <a:t> be </a:t>
            </a:r>
            <a:r>
              <a:rPr lang="hu-HU" sz="2800" dirty="0" err="1" smtClean="0"/>
              <a:t>registered</a:t>
            </a:r>
            <a:r>
              <a:rPr lang="hu-HU" sz="2800" dirty="0"/>
              <a:t> </a:t>
            </a:r>
            <a:r>
              <a:rPr lang="hu-HU" sz="2800" dirty="0" err="1" smtClean="0"/>
              <a:t>with</a:t>
            </a:r>
            <a:r>
              <a:rPr lang="hu-HU" sz="2800" dirty="0" smtClean="0"/>
              <a:t> </a:t>
            </a:r>
            <a:r>
              <a:rPr lang="hu-HU" sz="2800" b="1" dirty="0" err="1" smtClean="0"/>
              <a:t>designation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the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date</a:t>
            </a:r>
            <a:endParaRPr lang="hu-HU" sz="2800" b="1" dirty="0"/>
          </a:p>
          <a:p>
            <a:pPr lvl="1"/>
            <a:endParaRPr lang="hu-HU" sz="28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521309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Refinement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7544" y="2204864"/>
            <a:ext cx="73448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 smtClean="0"/>
              <a:t>11. </a:t>
            </a:r>
            <a:r>
              <a:rPr lang="hu-HU" sz="3200" i="1" dirty="0" err="1" smtClean="0"/>
              <a:t>Conservative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treatment</a:t>
            </a:r>
            <a:r>
              <a:rPr lang="hu-HU" sz="3200" i="1" dirty="0" smtClean="0"/>
              <a:t>:</a:t>
            </a:r>
          </a:p>
          <a:p>
            <a:endParaRPr lang="hu-HU" sz="32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 err="1" smtClean="0"/>
              <a:t>If</a:t>
            </a:r>
            <a:r>
              <a:rPr lang="hu-HU" sz="2800" dirty="0" smtClean="0"/>
              <a:t> </a:t>
            </a:r>
            <a:r>
              <a:rPr lang="hu-HU" sz="2800" dirty="0" err="1" smtClean="0"/>
              <a:t>previous</a:t>
            </a:r>
            <a:r>
              <a:rPr lang="hu-HU" sz="2800" dirty="0" smtClean="0"/>
              <a:t> </a:t>
            </a:r>
            <a:r>
              <a:rPr lang="hu-HU" sz="2800" dirty="0" err="1" smtClean="0"/>
              <a:t>hospitalisation</a:t>
            </a:r>
            <a:r>
              <a:rPr lang="hu-HU" sz="2800" dirty="0" smtClean="0"/>
              <a:t> is </a:t>
            </a:r>
            <a:r>
              <a:rPr lang="hu-HU" sz="2800" dirty="0" err="1" smtClean="0"/>
              <a:t>registered</a:t>
            </a:r>
            <a:r>
              <a:rPr lang="hu-HU" sz="2800" dirty="0" smtClean="0"/>
              <a:t>, </a:t>
            </a:r>
            <a:r>
              <a:rPr lang="hu-HU" sz="2800" dirty="0" err="1" smtClean="0"/>
              <a:t>therapy</a:t>
            </a:r>
            <a:r>
              <a:rPr lang="hu-HU" sz="2800" dirty="0" smtClean="0"/>
              <a:t> </a:t>
            </a:r>
            <a:r>
              <a:rPr lang="hu-HU" sz="2800" dirty="0" err="1" smtClean="0"/>
              <a:t>should</a:t>
            </a:r>
            <a:r>
              <a:rPr lang="hu-HU" sz="2800" dirty="0" smtClean="0"/>
              <a:t> be </a:t>
            </a:r>
            <a:r>
              <a:rPr lang="hu-HU" sz="2800" dirty="0" err="1" smtClean="0"/>
              <a:t>updated</a:t>
            </a:r>
            <a:endParaRPr lang="hu-HU" sz="2800" dirty="0" smtClean="0"/>
          </a:p>
          <a:p>
            <a:pPr lvl="1"/>
            <a:endParaRPr lang="hu-HU" sz="28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521309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Refinement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99592" y="3092687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i="1" dirty="0" smtClean="0">
                <a:solidFill>
                  <a:srgbClr val="FF0000"/>
                </a:solidFill>
              </a:rPr>
              <a:t>The </a:t>
            </a:r>
            <a:r>
              <a:rPr lang="hu-HU" sz="4400" b="1" i="1" dirty="0" err="1" smtClean="0">
                <a:solidFill>
                  <a:srgbClr val="FF0000"/>
                </a:solidFill>
              </a:rPr>
              <a:t>previous</a:t>
            </a:r>
            <a:r>
              <a:rPr lang="hu-HU" sz="4400" b="1" i="1" dirty="0" smtClean="0">
                <a:solidFill>
                  <a:srgbClr val="FF0000"/>
                </a:solidFill>
              </a:rPr>
              <a:t> and </a:t>
            </a:r>
            <a:r>
              <a:rPr lang="hu-HU" sz="4400" b="1" i="1" dirty="0" err="1" smtClean="0">
                <a:solidFill>
                  <a:srgbClr val="FF0000"/>
                </a:solidFill>
              </a:rPr>
              <a:t>future</a:t>
            </a:r>
            <a:r>
              <a:rPr lang="hu-HU" sz="4400" b="1" i="1" dirty="0" smtClean="0">
                <a:solidFill>
                  <a:srgbClr val="FF0000"/>
                </a:solidFill>
              </a:rPr>
              <a:t> </a:t>
            </a:r>
            <a:r>
              <a:rPr lang="hu-HU" sz="4400" b="1" i="1" dirty="0" err="1" smtClean="0">
                <a:solidFill>
                  <a:srgbClr val="FF0000"/>
                </a:solidFill>
              </a:rPr>
              <a:t>events</a:t>
            </a:r>
            <a:r>
              <a:rPr lang="hu-HU" sz="4400" b="1" i="1" dirty="0" smtClean="0">
                <a:solidFill>
                  <a:srgbClr val="FF0000"/>
                </a:solidFill>
              </a:rPr>
              <a:t> of </a:t>
            </a:r>
            <a:r>
              <a:rPr lang="hu-HU" sz="4400" b="1" i="1" dirty="0" err="1" smtClean="0">
                <a:solidFill>
                  <a:srgbClr val="FF0000"/>
                </a:solidFill>
              </a:rPr>
              <a:t>the</a:t>
            </a:r>
            <a:r>
              <a:rPr lang="hu-HU" sz="4400" b="1" i="1" dirty="0" smtClean="0">
                <a:solidFill>
                  <a:srgbClr val="FF0000"/>
                </a:solidFill>
              </a:rPr>
              <a:t> </a:t>
            </a:r>
            <a:r>
              <a:rPr lang="hu-HU" sz="4400" b="1" i="1" dirty="0" err="1" smtClean="0">
                <a:solidFill>
                  <a:srgbClr val="FF0000"/>
                </a:solidFill>
              </a:rPr>
              <a:t>patients</a:t>
            </a:r>
            <a:r>
              <a:rPr lang="hu-HU" sz="4400" b="1" i="1" dirty="0" smtClean="0">
                <a:solidFill>
                  <a:srgbClr val="FF0000"/>
                </a:solidFill>
              </a:rPr>
              <a:t> must be </a:t>
            </a:r>
            <a:r>
              <a:rPr lang="hu-HU" sz="4400" b="1" i="1" u="sng" dirty="0" err="1" smtClean="0">
                <a:solidFill>
                  <a:srgbClr val="FF0000"/>
                </a:solidFill>
              </a:rPr>
              <a:t>merged</a:t>
            </a:r>
            <a:endParaRPr lang="hu-HU" sz="4000" b="1" u="sng" dirty="0">
              <a:solidFill>
                <a:srgbClr val="FF0000"/>
              </a:solidFill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3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1887116" y="1772816"/>
            <a:ext cx="5204438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hu-HU" sz="6000" b="1" dirty="0" err="1" smtClean="0">
                <a:solidFill>
                  <a:schemeClr val="tx2">
                    <a:lumMod val="75000"/>
                  </a:schemeClr>
                </a:solidFill>
              </a:rPr>
              <a:t>Thank</a:t>
            </a:r>
            <a:r>
              <a:rPr lang="hu-HU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6000" b="1" dirty="0" err="1" smtClean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hu-HU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6000" b="1" dirty="0" err="1" smtClean="0">
                <a:solidFill>
                  <a:schemeClr val="tx2">
                    <a:lumMod val="75000"/>
                  </a:schemeClr>
                </a:solidFill>
              </a:rPr>
              <a:t>for</a:t>
            </a:r>
            <a:endParaRPr lang="hu-HU" sz="6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hu-HU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6000" b="1" dirty="0" err="1" smtClean="0">
                <a:solidFill>
                  <a:schemeClr val="tx2">
                    <a:lumMod val="75000"/>
                  </a:schemeClr>
                </a:solidFill>
              </a:rPr>
              <a:t>your</a:t>
            </a:r>
            <a:r>
              <a:rPr lang="hu-HU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6000" b="1" dirty="0" err="1" smtClean="0">
                <a:solidFill>
                  <a:schemeClr val="tx2">
                    <a:lumMod val="75000"/>
                  </a:schemeClr>
                </a:solidFill>
              </a:rPr>
              <a:t>attention</a:t>
            </a:r>
            <a:r>
              <a:rPr lang="hu-HU" sz="6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hu-H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22267"/>
              </p:ext>
            </p:extLst>
          </p:nvPr>
        </p:nvGraphicFramePr>
        <p:xfrm>
          <a:off x="7476782" y="2656207"/>
          <a:ext cx="1173925" cy="90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Image" r:id="rId4" imgW="12698413" imgH="9752381" progId="">
                  <p:embed/>
                </p:oleObj>
              </mc:Choice>
              <mc:Fallback>
                <p:oleObj name="Image" r:id="rId4" imgW="12698413" imgH="9752381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782" y="2656207"/>
                        <a:ext cx="1173925" cy="9014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70849" y="3979737"/>
            <a:ext cx="85936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THE HUNGARIAN PANCREATIC STUDY GROUP</a:t>
            </a:r>
          </a:p>
          <a:p>
            <a:pPr algn="ctr"/>
            <a:r>
              <a:rPr lang="hu-HU" sz="2800" b="1" dirty="0" smtClean="0"/>
              <a:t>IS COMMITTED TO IMPROVING</a:t>
            </a:r>
          </a:p>
          <a:p>
            <a:pPr algn="ctr"/>
            <a:r>
              <a:rPr lang="hu-HU" sz="2800" b="1" dirty="0" smtClean="0"/>
              <a:t>THE LIFE OF PATIENTS SUFFERING FROM</a:t>
            </a:r>
          </a:p>
          <a:p>
            <a:pPr algn="ctr"/>
            <a:r>
              <a:rPr lang="hu-HU" sz="2800" b="1" dirty="0" smtClean="0"/>
              <a:t> PANCREATIC DISEASES!</a:t>
            </a: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62630"/>
              </p:ext>
            </p:extLst>
          </p:nvPr>
        </p:nvGraphicFramePr>
        <p:xfrm>
          <a:off x="370849" y="2690611"/>
          <a:ext cx="1173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Image" r:id="rId6" imgW="12698413" imgH="9752381" progId="">
                  <p:embed/>
                </p:oleObj>
              </mc:Choice>
              <mc:Fallback>
                <p:oleObj name="Image" r:id="rId6" imgW="12698413" imgH="9752381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9" y="2690611"/>
                        <a:ext cx="1173163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zövegdoboz 18"/>
          <p:cNvSpPr txBox="1"/>
          <p:nvPr/>
        </p:nvSpPr>
        <p:spPr>
          <a:xfrm>
            <a:off x="2220327" y="5688300"/>
            <a:ext cx="4894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www.pancreas.hu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pic>
        <p:nvPicPr>
          <p:cNvPr id="9" name="Picture 2" descr="C:\Users\Ludmillusz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050" y="1988840"/>
            <a:ext cx="71183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19"/>
          <p:cNvSpPr/>
          <p:nvPr/>
        </p:nvSpPr>
        <p:spPr>
          <a:xfrm>
            <a:off x="5148064" y="5373216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220072" y="5137447"/>
            <a:ext cx="935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31413" y="1489423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14</a:t>
            </a:r>
            <a:endParaRPr lang="hu-H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31413" y="1796148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229</a:t>
            </a:r>
            <a:endParaRPr lang="hu-H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49020" y="2127278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hu-H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2012-2014</a:t>
            </a:r>
            <a:endParaRPr lang="hu-H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9"/>
          <p:cNvSpPr/>
          <p:nvPr/>
        </p:nvSpPr>
        <p:spPr>
          <a:xfrm>
            <a:off x="2987824" y="5796880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9"/>
          <p:cNvSpPr/>
          <p:nvPr/>
        </p:nvSpPr>
        <p:spPr>
          <a:xfrm>
            <a:off x="3923928" y="3573016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9"/>
          <p:cNvSpPr/>
          <p:nvPr/>
        </p:nvSpPr>
        <p:spPr>
          <a:xfrm>
            <a:off x="3275856" y="4068688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00192" y="4716760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19"/>
          <p:cNvSpPr/>
          <p:nvPr/>
        </p:nvSpPr>
        <p:spPr>
          <a:xfrm>
            <a:off x="5940152" y="4653136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19"/>
          <p:cNvSpPr/>
          <p:nvPr/>
        </p:nvSpPr>
        <p:spPr>
          <a:xfrm>
            <a:off x="5292080" y="4572744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19"/>
          <p:cNvSpPr/>
          <p:nvPr/>
        </p:nvSpPr>
        <p:spPr>
          <a:xfrm>
            <a:off x="6516216" y="3348608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19"/>
          <p:cNvSpPr/>
          <p:nvPr/>
        </p:nvSpPr>
        <p:spPr>
          <a:xfrm>
            <a:off x="5868144" y="2492896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19"/>
          <p:cNvSpPr/>
          <p:nvPr/>
        </p:nvSpPr>
        <p:spPr>
          <a:xfrm>
            <a:off x="5508104" y="5436840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19"/>
          <p:cNvSpPr/>
          <p:nvPr/>
        </p:nvSpPr>
        <p:spPr>
          <a:xfrm>
            <a:off x="4499992" y="4293096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19"/>
          <p:cNvSpPr/>
          <p:nvPr/>
        </p:nvSpPr>
        <p:spPr>
          <a:xfrm>
            <a:off x="2699792" y="4221088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19"/>
          <p:cNvSpPr/>
          <p:nvPr/>
        </p:nvSpPr>
        <p:spPr>
          <a:xfrm>
            <a:off x="7164288" y="2708920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19"/>
          <p:cNvSpPr/>
          <p:nvPr/>
        </p:nvSpPr>
        <p:spPr>
          <a:xfrm>
            <a:off x="1547664" y="3861048"/>
            <a:ext cx="288032" cy="2964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5580112" y="5289847"/>
            <a:ext cx="935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MAKÓ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6372200" y="4509120"/>
            <a:ext cx="935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6012160" y="4365104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BÉKÉSCSABA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5220072" y="4221088"/>
            <a:ext cx="108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SZENTES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6524600" y="3140968"/>
            <a:ext cx="1215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7236296" y="2492896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NYÍREGYHÁZA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724128" y="2276872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MISKOLC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3779912" y="3337247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4427984" y="4057327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KECSKEMÉT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3299419" y="3841303"/>
            <a:ext cx="1920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SZÉKESFEHÉRVÁR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2051720" y="3985319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VESZPRÉM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1547664" y="3625279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SZOMBATHELY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3059832" y="5589240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PÉCS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Egyenes összekötő 46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490608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Caracteristics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disease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400" b="1" dirty="0" err="1" smtClean="0">
                <a:solidFill>
                  <a:schemeClr val="tx1"/>
                </a:solidFill>
              </a:rPr>
              <a:t>Chronic</a:t>
            </a:r>
            <a:r>
              <a:rPr lang="hu-HU" sz="2400" b="1" dirty="0" smtClean="0">
                <a:solidFill>
                  <a:schemeClr val="tx1"/>
                </a:solidFill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</a:rPr>
              <a:t>disease</a:t>
            </a:r>
            <a:endParaRPr lang="hu-HU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tx1"/>
                </a:solidFill>
              </a:rPr>
              <a:t>Progressive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inflammatory </a:t>
            </a:r>
            <a:r>
              <a:rPr lang="en-US" sz="2400" dirty="0">
                <a:solidFill>
                  <a:schemeClr val="tx1"/>
                </a:solidFill>
              </a:rPr>
              <a:t>disease of the </a:t>
            </a:r>
            <a:r>
              <a:rPr lang="en-US" sz="2400" dirty="0" smtClean="0">
                <a:solidFill>
                  <a:schemeClr val="tx1"/>
                </a:solidFill>
              </a:rPr>
              <a:t>pancreas</a:t>
            </a:r>
            <a:endParaRPr lang="hu-HU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haracterized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by irreversible morphologic changes </a:t>
            </a:r>
            <a:endParaRPr lang="hu-HU" sz="240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gradual </a:t>
            </a:r>
            <a:r>
              <a:rPr lang="en-US" sz="2000" dirty="0">
                <a:solidFill>
                  <a:schemeClr val="tx1"/>
                </a:solidFill>
              </a:rPr>
              <a:t>fibrotic replacement of the </a:t>
            </a:r>
            <a:r>
              <a:rPr lang="en-US" sz="2000" dirty="0" smtClean="0">
                <a:solidFill>
                  <a:schemeClr val="tx1"/>
                </a:solidFill>
              </a:rPr>
              <a:t>gland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Loss </a:t>
            </a:r>
            <a:r>
              <a:rPr lang="en-US" sz="2400" dirty="0">
                <a:solidFill>
                  <a:schemeClr val="tx1"/>
                </a:solidFill>
              </a:rPr>
              <a:t>of exocrine and endocrine function results from parenchymal </a:t>
            </a:r>
            <a:r>
              <a:rPr lang="en-US" sz="2400" dirty="0" smtClean="0">
                <a:solidFill>
                  <a:schemeClr val="tx1"/>
                </a:solidFill>
              </a:rPr>
              <a:t>fibrosis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Because of diagnostic and therapeutic challenges, an interdisciplinary management strategy is required</a:t>
            </a:r>
            <a:endParaRPr lang="hu-H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47664" y="5768732"/>
            <a:ext cx="596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</a:rPr>
              <a:t>Several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interventions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required</a:t>
            </a:r>
            <a:r>
              <a:rPr lang="hu-HU" sz="2800" b="1" dirty="0" smtClean="0">
                <a:solidFill>
                  <a:srgbClr val="FF0000"/>
                </a:solidFill>
              </a:rPr>
              <a:t> life </a:t>
            </a:r>
            <a:r>
              <a:rPr lang="hu-HU" sz="2800" b="1" dirty="0" err="1" smtClean="0">
                <a:solidFill>
                  <a:srgbClr val="FF0000"/>
                </a:solidFill>
              </a:rPr>
              <a:t>long</a:t>
            </a:r>
            <a:endParaRPr lang="hu-HU" sz="2800" b="1" dirty="0">
              <a:solidFill>
                <a:srgbClr val="FF0000"/>
              </a:solidFill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40004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Difficulty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treatment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Not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the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way</a:t>
            </a:r>
            <a:r>
              <a:rPr lang="hu-HU" dirty="0" smtClean="0">
                <a:solidFill>
                  <a:schemeClr val="tx1"/>
                </a:solidFill>
              </a:rPr>
              <a:t> of </a:t>
            </a:r>
            <a:r>
              <a:rPr lang="hu-HU" dirty="0" err="1" smtClean="0">
                <a:solidFill>
                  <a:schemeClr val="tx1"/>
                </a:solidFill>
              </a:rPr>
              <a:t>the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individual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treatment</a:t>
            </a:r>
            <a:endParaRPr lang="hu-H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But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the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decision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between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modalities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and </a:t>
            </a:r>
            <a:r>
              <a:rPr lang="hu-HU" dirty="0" err="1" smtClean="0">
                <a:solidFill>
                  <a:schemeClr val="tx1"/>
                </a:solidFill>
              </a:rPr>
              <a:t>the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combination</a:t>
            </a:r>
            <a:r>
              <a:rPr lang="hu-HU" dirty="0" smtClean="0">
                <a:solidFill>
                  <a:schemeClr val="tx1"/>
                </a:solidFill>
              </a:rPr>
              <a:t> of </a:t>
            </a:r>
            <a:r>
              <a:rPr lang="hu-HU" dirty="0" err="1" smtClean="0">
                <a:solidFill>
                  <a:schemeClr val="tx1"/>
                </a:solidFill>
              </a:rPr>
              <a:t>modalities</a:t>
            </a:r>
            <a:r>
              <a:rPr lang="hu-HU" dirty="0" smtClean="0">
                <a:solidFill>
                  <a:schemeClr val="tx1"/>
                </a:solidFill>
              </a:rPr>
              <a:t>!!!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9955" y="4941168"/>
            <a:ext cx="8510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>
                <a:solidFill>
                  <a:srgbClr val="FF0000"/>
                </a:solidFill>
              </a:rPr>
              <a:t>According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to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the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caracteristics</a:t>
            </a:r>
            <a:r>
              <a:rPr lang="hu-HU" sz="2800" b="1" dirty="0" smtClean="0">
                <a:solidFill>
                  <a:srgbClr val="FF0000"/>
                </a:solidFill>
              </a:rPr>
              <a:t> of </a:t>
            </a:r>
            <a:r>
              <a:rPr lang="hu-HU" sz="2800" b="1" dirty="0" err="1" smtClean="0">
                <a:solidFill>
                  <a:srgbClr val="FF0000"/>
                </a:solidFill>
              </a:rPr>
              <a:t>the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disease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long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term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solution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with</a:t>
            </a:r>
            <a:r>
              <a:rPr lang="hu-HU" sz="2800" b="1" dirty="0" smtClean="0">
                <a:solidFill>
                  <a:srgbClr val="FF0000"/>
                </a:solidFill>
              </a:rPr>
              <a:t> less </a:t>
            </a:r>
            <a:r>
              <a:rPr lang="hu-HU" sz="2800" b="1" dirty="0" err="1" smtClean="0">
                <a:solidFill>
                  <a:srgbClr val="FF0000"/>
                </a:solidFill>
              </a:rPr>
              <a:t>complication</a:t>
            </a:r>
            <a:r>
              <a:rPr lang="hu-HU" sz="2800" b="1" dirty="0" smtClean="0">
                <a:solidFill>
                  <a:srgbClr val="FF0000"/>
                </a:solidFill>
              </a:rPr>
              <a:t> is </a:t>
            </a:r>
            <a:r>
              <a:rPr lang="hu-HU" sz="2800" b="1" dirty="0" err="1" smtClean="0">
                <a:solidFill>
                  <a:srgbClr val="FF0000"/>
                </a:solidFill>
              </a:rPr>
              <a:t>required</a:t>
            </a:r>
            <a:endParaRPr lang="hu-HU" sz="2800" b="1" dirty="0">
              <a:solidFill>
                <a:srgbClr val="FF0000"/>
              </a:solidFill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391145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Aim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Get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epidemiological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data</a:t>
            </a:r>
            <a:endParaRPr lang="hu-H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Get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general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information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about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etiology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co-morbidities</a:t>
            </a:r>
            <a:r>
              <a:rPr lang="hu-HU" dirty="0" smtClean="0">
                <a:solidFill>
                  <a:schemeClr val="tx1"/>
                </a:solidFill>
              </a:rPr>
              <a:t>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Comparison</a:t>
            </a:r>
            <a:r>
              <a:rPr lang="hu-HU" dirty="0" smtClean="0">
                <a:solidFill>
                  <a:schemeClr val="tx1"/>
                </a:solidFill>
              </a:rPr>
              <a:t> of </a:t>
            </a:r>
            <a:r>
              <a:rPr lang="hu-HU" dirty="0" err="1" smtClean="0">
                <a:solidFill>
                  <a:schemeClr val="tx1"/>
                </a:solidFill>
              </a:rPr>
              <a:t>different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therapic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modalities</a:t>
            </a:r>
            <a:endParaRPr lang="hu-HU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Efficiency</a:t>
            </a:r>
            <a:r>
              <a:rPr lang="hu-HU" dirty="0" smtClean="0">
                <a:solidFill>
                  <a:schemeClr val="tx1"/>
                </a:solidFill>
              </a:rPr>
              <a:t> of </a:t>
            </a:r>
            <a:r>
              <a:rPr lang="hu-HU" dirty="0" err="1" smtClean="0">
                <a:solidFill>
                  <a:schemeClr val="tx1"/>
                </a:solidFill>
              </a:rPr>
              <a:t>therapy</a:t>
            </a:r>
            <a:endParaRPr lang="hu-HU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Early</a:t>
            </a:r>
            <a:r>
              <a:rPr lang="hu-HU" dirty="0" smtClean="0">
                <a:solidFill>
                  <a:schemeClr val="tx1"/>
                </a:solidFill>
              </a:rPr>
              <a:t> and </a:t>
            </a:r>
            <a:r>
              <a:rPr lang="hu-HU" dirty="0" err="1" smtClean="0">
                <a:solidFill>
                  <a:schemeClr val="tx1"/>
                </a:solidFill>
              </a:rPr>
              <a:t>late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complications</a:t>
            </a:r>
            <a:r>
              <a:rPr lang="hu-HU" dirty="0" smtClean="0">
                <a:solidFill>
                  <a:schemeClr val="tx1"/>
                </a:solidFill>
              </a:rPr>
              <a:t> of </a:t>
            </a:r>
            <a:r>
              <a:rPr lang="hu-HU" dirty="0" err="1" smtClean="0">
                <a:solidFill>
                  <a:schemeClr val="tx1"/>
                </a:solidFill>
              </a:rPr>
              <a:t>therapy</a:t>
            </a:r>
            <a:endParaRPr lang="hu-HU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Short</a:t>
            </a:r>
            <a:r>
              <a:rPr lang="hu-HU" dirty="0" smtClean="0">
                <a:solidFill>
                  <a:schemeClr val="tx1"/>
                </a:solidFill>
              </a:rPr>
              <a:t> and </a:t>
            </a:r>
            <a:r>
              <a:rPr lang="hu-HU" dirty="0" err="1" smtClean="0">
                <a:solidFill>
                  <a:schemeClr val="tx1"/>
                </a:solidFill>
              </a:rPr>
              <a:t>long-term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outcome</a:t>
            </a:r>
            <a:r>
              <a:rPr lang="hu-HU" dirty="0" smtClean="0">
                <a:solidFill>
                  <a:schemeClr val="tx1"/>
                </a:solidFill>
              </a:rPr>
              <a:t> of </a:t>
            </a:r>
            <a:r>
              <a:rPr lang="hu-HU" dirty="0" err="1" smtClean="0">
                <a:solidFill>
                  <a:schemeClr val="tx1"/>
                </a:solidFill>
              </a:rPr>
              <a:t>therapy</a:t>
            </a:r>
            <a:endParaRPr lang="hu-HU" dirty="0" smtClean="0">
              <a:solidFill>
                <a:schemeClr val="tx1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397416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Way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Data </a:t>
            </a:r>
            <a:r>
              <a:rPr lang="hu-HU" dirty="0" err="1" smtClean="0">
                <a:solidFill>
                  <a:schemeClr val="tx1"/>
                </a:solidFill>
              </a:rPr>
              <a:t>collection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at</a:t>
            </a:r>
            <a:r>
              <a:rPr lang="hu-HU" dirty="0" smtClean="0">
                <a:solidFill>
                  <a:schemeClr val="tx1"/>
                </a:solidFill>
              </a:rPr>
              <a:t> a </a:t>
            </a:r>
            <a:r>
              <a:rPr lang="hu-HU" dirty="0" err="1" smtClean="0">
                <a:solidFill>
                  <a:schemeClr val="tx1"/>
                </a:solidFill>
              </a:rPr>
              <a:t>defined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point</a:t>
            </a:r>
            <a:r>
              <a:rPr lang="hu-HU" dirty="0" smtClean="0">
                <a:solidFill>
                  <a:schemeClr val="tx1"/>
                </a:solidFill>
              </a:rPr>
              <a:t> of a </a:t>
            </a:r>
            <a:r>
              <a:rPr lang="hu-HU" dirty="0" err="1" smtClean="0">
                <a:solidFill>
                  <a:schemeClr val="tx1"/>
                </a:solidFill>
              </a:rPr>
              <a:t>chronic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disease</a:t>
            </a:r>
            <a:endParaRPr lang="hu-HU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General (</a:t>
            </a:r>
            <a:r>
              <a:rPr lang="hu-HU" dirty="0" err="1" smtClean="0">
                <a:solidFill>
                  <a:schemeClr val="tx1"/>
                </a:solidFill>
              </a:rPr>
              <a:t>stable</a:t>
            </a:r>
            <a:r>
              <a:rPr lang="hu-HU" dirty="0" smtClean="0">
                <a:solidFill>
                  <a:schemeClr val="tx1"/>
                </a:solidFill>
              </a:rPr>
              <a:t>) </a:t>
            </a:r>
            <a:r>
              <a:rPr lang="hu-HU" dirty="0" err="1" smtClean="0">
                <a:solidFill>
                  <a:schemeClr val="tx1"/>
                </a:solidFill>
              </a:rPr>
              <a:t>informations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err="1" smtClean="0">
                <a:solidFill>
                  <a:schemeClr val="tx1"/>
                </a:solidFill>
              </a:rPr>
              <a:t>epidemiologcal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data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co-morbidities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ethiology</a:t>
            </a:r>
            <a:r>
              <a:rPr lang="hu-HU" dirty="0" smtClean="0">
                <a:solidFill>
                  <a:schemeClr val="tx1"/>
                </a:solidFill>
              </a:rPr>
              <a:t> etc.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Individual</a:t>
            </a:r>
            <a:r>
              <a:rPr lang="hu-HU" dirty="0" smtClean="0">
                <a:solidFill>
                  <a:schemeClr val="tx1"/>
                </a:solidFill>
              </a:rPr>
              <a:t> (</a:t>
            </a:r>
            <a:r>
              <a:rPr lang="hu-HU" dirty="0" err="1" smtClean="0">
                <a:solidFill>
                  <a:schemeClr val="tx1"/>
                </a:solidFill>
              </a:rPr>
              <a:t>variable</a:t>
            </a:r>
            <a:r>
              <a:rPr lang="hu-HU" dirty="0" smtClean="0">
                <a:solidFill>
                  <a:schemeClr val="tx1"/>
                </a:solidFill>
              </a:rPr>
              <a:t>) </a:t>
            </a:r>
            <a:r>
              <a:rPr lang="hu-HU" dirty="0" err="1" smtClean="0">
                <a:solidFill>
                  <a:schemeClr val="tx1"/>
                </a:solidFill>
              </a:rPr>
              <a:t>informations</a:t>
            </a:r>
            <a:r>
              <a:rPr lang="hu-HU" dirty="0" smtClean="0">
                <a:solidFill>
                  <a:schemeClr val="tx1"/>
                </a:solidFill>
              </a:rPr>
              <a:t>: INTERVENTIONS</a:t>
            </a:r>
            <a:endParaRPr lang="hu-HU" dirty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 err="1" smtClean="0">
                <a:solidFill>
                  <a:schemeClr val="tx1"/>
                </a:solidFill>
              </a:rPr>
              <a:t>single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intervention</a:t>
            </a:r>
            <a:r>
              <a:rPr lang="hu-HU" dirty="0" smtClean="0">
                <a:solidFill>
                  <a:schemeClr val="tx1"/>
                </a:solidFill>
              </a:rPr>
              <a:t> is </a:t>
            </a:r>
            <a:r>
              <a:rPr lang="hu-HU" u="sng" dirty="0" err="1" smtClean="0">
                <a:solidFill>
                  <a:schemeClr val="tx1"/>
                </a:solidFill>
              </a:rPr>
              <a:t>irrelevant</a:t>
            </a:r>
            <a:r>
              <a:rPr lang="hu-HU" u="sng" dirty="0" smtClean="0">
                <a:solidFill>
                  <a:schemeClr val="tx1"/>
                </a:solidFill>
              </a:rPr>
              <a:t> </a:t>
            </a:r>
            <a:r>
              <a:rPr lang="hu-HU" u="sng" dirty="0" err="1" smtClean="0">
                <a:solidFill>
                  <a:schemeClr val="tx1"/>
                </a:solidFill>
              </a:rPr>
              <a:t>alone</a:t>
            </a:r>
            <a:endParaRPr lang="hu-HU" u="sng" dirty="0" smtClean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Previous</a:t>
            </a:r>
            <a:r>
              <a:rPr lang="hu-HU" dirty="0" smtClean="0">
                <a:solidFill>
                  <a:schemeClr val="tx1"/>
                </a:solidFill>
              </a:rPr>
              <a:t> and </a:t>
            </a:r>
            <a:r>
              <a:rPr lang="hu-HU" dirty="0" err="1" smtClean="0">
                <a:solidFill>
                  <a:schemeClr val="tx1"/>
                </a:solidFill>
              </a:rPr>
              <a:t>following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informations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are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also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required</a:t>
            </a:r>
            <a:endParaRPr lang="hu-HU" dirty="0" smtClean="0">
              <a:solidFill>
                <a:schemeClr val="tx1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521309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Refinement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i="1" dirty="0" smtClean="0">
                <a:solidFill>
                  <a:schemeClr val="tx1"/>
                </a:solidFill>
              </a:rPr>
              <a:t>2. </a:t>
            </a:r>
            <a:r>
              <a:rPr lang="hu-HU" i="1" dirty="0" err="1" smtClean="0">
                <a:solidFill>
                  <a:schemeClr val="tx1"/>
                </a:solidFill>
              </a:rPr>
              <a:t>Anamnestic</a:t>
            </a:r>
            <a:r>
              <a:rPr lang="hu-HU" i="1" dirty="0" smtClean="0">
                <a:solidFill>
                  <a:schemeClr val="tx1"/>
                </a:solidFill>
              </a:rPr>
              <a:t> </a:t>
            </a:r>
            <a:r>
              <a:rPr lang="hu-HU" i="1" dirty="0" err="1" smtClean="0">
                <a:solidFill>
                  <a:schemeClr val="tx1"/>
                </a:solidFill>
              </a:rPr>
              <a:t>data</a:t>
            </a:r>
            <a:r>
              <a:rPr lang="hu-HU" i="1" dirty="0" smtClean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Thorough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data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collection</a:t>
            </a:r>
            <a:endParaRPr lang="hu-HU" dirty="0" smtClean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Complaints</a:t>
            </a:r>
            <a:endParaRPr lang="hu-HU" dirty="0" smtClean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Signs</a:t>
            </a:r>
            <a:r>
              <a:rPr lang="hu-HU" dirty="0" smtClean="0">
                <a:solidFill>
                  <a:schemeClr val="tx1"/>
                </a:solidFill>
              </a:rPr>
              <a:t> and </a:t>
            </a:r>
            <a:r>
              <a:rPr lang="hu-HU" dirty="0" err="1" smtClean="0">
                <a:solidFill>
                  <a:schemeClr val="tx1"/>
                </a:solidFill>
              </a:rPr>
              <a:t>sympthoms</a:t>
            </a:r>
            <a:endParaRPr lang="hu-HU" dirty="0" smtClean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Etiological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factors</a:t>
            </a:r>
            <a:endParaRPr lang="hu-HU" dirty="0" smtClean="0">
              <a:solidFill>
                <a:schemeClr val="tx1"/>
              </a:solidFill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Alcohol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consumption</a:t>
            </a:r>
            <a:endParaRPr lang="hu-HU" dirty="0" smtClean="0">
              <a:solidFill>
                <a:schemeClr val="tx1"/>
              </a:solidFill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Smoking</a:t>
            </a:r>
            <a:endParaRPr lang="hu-HU" dirty="0" smtClean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Previous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pancreatic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disease</a:t>
            </a: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59378" y="5911507"/>
            <a:ext cx="8436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</a:rPr>
              <a:t>Disease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related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questionnaire</a:t>
            </a:r>
            <a:r>
              <a:rPr lang="hu-HU" sz="2800" b="1" dirty="0">
                <a:solidFill>
                  <a:srgbClr val="FF0000"/>
                </a:solidFill>
              </a:rPr>
              <a:t>: http://</a:t>
            </a:r>
            <a:r>
              <a:rPr lang="hu-HU" sz="2800" b="1" dirty="0" smtClean="0">
                <a:solidFill>
                  <a:srgbClr val="FF0000"/>
                </a:solidFill>
              </a:rPr>
              <a:t>opr2.pancreas.hu</a:t>
            </a:r>
            <a:endParaRPr lang="hu-HU" sz="2800" b="1" dirty="0">
              <a:solidFill>
                <a:srgbClr val="FF0000"/>
              </a:solidFill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521309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Refinement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2204864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/>
              <a:t>2. </a:t>
            </a:r>
            <a:r>
              <a:rPr lang="hu-HU" sz="3200" i="1" dirty="0" err="1"/>
              <a:t>Anamnestic</a:t>
            </a:r>
            <a:r>
              <a:rPr lang="hu-HU" sz="3200" i="1" dirty="0"/>
              <a:t> </a:t>
            </a:r>
            <a:r>
              <a:rPr lang="hu-HU" sz="3200" i="1" dirty="0" err="1"/>
              <a:t>data</a:t>
            </a:r>
            <a:r>
              <a:rPr lang="hu-HU" sz="3200" i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case</a:t>
            </a:r>
            <a:r>
              <a:rPr lang="hu-HU" sz="3200" dirty="0" smtClean="0"/>
              <a:t> of </a:t>
            </a:r>
            <a:r>
              <a:rPr lang="hu-HU" sz="3200" b="1" dirty="0" err="1" smtClean="0"/>
              <a:t>acut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exacerbation</a:t>
            </a:r>
            <a:r>
              <a:rPr lang="hu-HU" sz="3200" b="1" dirty="0" smtClean="0"/>
              <a:t> </a:t>
            </a:r>
            <a:r>
              <a:rPr lang="hu-HU" sz="3200" dirty="0" err="1" smtClean="0"/>
              <a:t>of</a:t>
            </a:r>
            <a:r>
              <a:rPr lang="hu-HU" sz="3200" dirty="0" smtClean="0"/>
              <a:t> </a:t>
            </a:r>
            <a:r>
              <a:rPr lang="hu-HU" sz="3200" dirty="0" err="1" smtClean="0"/>
              <a:t>chronic</a:t>
            </a:r>
            <a:r>
              <a:rPr lang="hu-HU" sz="3200" dirty="0" smtClean="0"/>
              <a:t> </a:t>
            </a:r>
            <a:r>
              <a:rPr lang="hu-HU" sz="3200" dirty="0" err="1" smtClean="0"/>
              <a:t>pancreatitis</a:t>
            </a:r>
            <a:r>
              <a:rPr lang="hu-HU" sz="3200" dirty="0" smtClean="0"/>
              <a:t>: </a:t>
            </a:r>
            <a:r>
              <a:rPr lang="hu-HU" sz="3200" dirty="0" err="1" smtClean="0"/>
              <a:t>Please</a:t>
            </a:r>
            <a:r>
              <a:rPr lang="hu-HU" sz="3200" dirty="0" smtClean="0"/>
              <a:t> </a:t>
            </a:r>
            <a:r>
              <a:rPr lang="hu-HU" sz="3200" dirty="0" err="1" smtClean="0"/>
              <a:t>use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acut</a:t>
            </a:r>
            <a:r>
              <a:rPr lang="hu-HU" sz="3200" dirty="0" smtClean="0"/>
              <a:t> </a:t>
            </a:r>
            <a:r>
              <a:rPr lang="hu-HU" sz="3200" dirty="0" err="1" smtClean="0"/>
              <a:t>pancreatitis</a:t>
            </a:r>
            <a:r>
              <a:rPr lang="hu-HU" sz="3200" dirty="0" smtClean="0"/>
              <a:t> (</a:t>
            </a:r>
            <a:r>
              <a:rPr lang="hu-HU" sz="3200" b="1" dirty="0" smtClean="0"/>
              <a:t>AP</a:t>
            </a:r>
            <a:r>
              <a:rPr lang="hu-HU" sz="3200" dirty="0" smtClean="0"/>
              <a:t>) </a:t>
            </a:r>
            <a:r>
              <a:rPr lang="hu-HU" sz="3200" dirty="0" err="1" smtClean="0"/>
              <a:t>data</a:t>
            </a:r>
            <a:r>
              <a:rPr lang="hu-HU" sz="3200" dirty="0" smtClean="0"/>
              <a:t> </a:t>
            </a:r>
            <a:r>
              <a:rPr lang="hu-HU" sz="3200" dirty="0" err="1" smtClean="0"/>
              <a:t>sheet</a:t>
            </a:r>
            <a:endParaRPr lang="hu-H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3200" dirty="0" err="1"/>
              <a:t>In</a:t>
            </a:r>
            <a:r>
              <a:rPr lang="hu-HU" sz="3200" dirty="0"/>
              <a:t> </a:t>
            </a:r>
            <a:r>
              <a:rPr lang="hu-HU" sz="3200" dirty="0" err="1"/>
              <a:t>case</a:t>
            </a:r>
            <a:r>
              <a:rPr lang="hu-HU" sz="3200" dirty="0"/>
              <a:t> of </a:t>
            </a:r>
            <a:r>
              <a:rPr lang="hu-HU" sz="3200" b="1" dirty="0" err="1" smtClean="0"/>
              <a:t>malignant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transformation</a:t>
            </a:r>
            <a:r>
              <a:rPr lang="hu-HU" sz="3200" b="1" dirty="0" smtClean="0"/>
              <a:t> </a:t>
            </a:r>
            <a:r>
              <a:rPr lang="hu-HU" sz="3200" dirty="0" err="1" smtClean="0"/>
              <a:t>of</a:t>
            </a:r>
            <a:r>
              <a:rPr lang="hu-HU" sz="3200" dirty="0" smtClean="0"/>
              <a:t> </a:t>
            </a:r>
            <a:r>
              <a:rPr lang="hu-HU" sz="3200" dirty="0" err="1"/>
              <a:t>chronic</a:t>
            </a:r>
            <a:r>
              <a:rPr lang="hu-HU" sz="3200" dirty="0"/>
              <a:t> </a:t>
            </a:r>
            <a:r>
              <a:rPr lang="hu-HU" sz="3200" dirty="0" err="1"/>
              <a:t>pancreatitis</a:t>
            </a:r>
            <a:r>
              <a:rPr lang="hu-HU" sz="3200" dirty="0" smtClean="0"/>
              <a:t>: </a:t>
            </a:r>
            <a:r>
              <a:rPr lang="hu-HU" sz="3200" dirty="0" err="1"/>
              <a:t>Please</a:t>
            </a:r>
            <a:r>
              <a:rPr lang="hu-HU" sz="3200" dirty="0"/>
              <a:t> </a:t>
            </a:r>
            <a:r>
              <a:rPr lang="hu-HU" sz="3200" dirty="0" err="1"/>
              <a:t>use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 smtClean="0"/>
              <a:t>pancreas</a:t>
            </a:r>
            <a:r>
              <a:rPr lang="hu-HU" sz="3200" dirty="0" smtClean="0"/>
              <a:t> </a:t>
            </a:r>
            <a:r>
              <a:rPr lang="hu-HU" sz="3200" dirty="0" err="1" smtClean="0"/>
              <a:t>cancer</a:t>
            </a:r>
            <a:r>
              <a:rPr lang="hu-HU" sz="3200" dirty="0" smtClean="0"/>
              <a:t> (</a:t>
            </a:r>
            <a:r>
              <a:rPr lang="hu-HU" sz="3200" b="1" dirty="0" smtClean="0"/>
              <a:t>PC</a:t>
            </a:r>
            <a:r>
              <a:rPr lang="hu-HU" sz="3200" dirty="0" smtClean="0"/>
              <a:t>) </a:t>
            </a:r>
            <a:r>
              <a:rPr lang="hu-HU" sz="3200" dirty="0" err="1"/>
              <a:t>data</a:t>
            </a:r>
            <a:r>
              <a:rPr lang="hu-HU" sz="3200" dirty="0"/>
              <a:t> </a:t>
            </a:r>
            <a:r>
              <a:rPr lang="hu-HU" sz="3200" dirty="0" err="1" smtClean="0"/>
              <a:t>sheet</a:t>
            </a:r>
            <a:endParaRPr lang="hu-HU" sz="3200" dirty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638092"/>
            <a:ext cx="521309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Refinement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</a:rPr>
              <a:t>collection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57200" y="2222867"/>
            <a:ext cx="8229600" cy="39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7544" y="2204864"/>
            <a:ext cx="73448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/>
              <a:t>2. </a:t>
            </a:r>
            <a:r>
              <a:rPr lang="hu-HU" sz="3200" i="1" dirty="0" err="1"/>
              <a:t>Anamnestic</a:t>
            </a:r>
            <a:r>
              <a:rPr lang="hu-HU" sz="3200" i="1" dirty="0"/>
              <a:t> </a:t>
            </a:r>
            <a:r>
              <a:rPr lang="hu-HU" sz="3200" i="1" dirty="0" err="1"/>
              <a:t>data</a:t>
            </a:r>
            <a:r>
              <a:rPr lang="hu-HU" sz="3200" i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Regarding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chronic</a:t>
            </a:r>
            <a:r>
              <a:rPr lang="hu-HU" sz="2800" dirty="0"/>
              <a:t> </a:t>
            </a:r>
            <a:r>
              <a:rPr lang="hu-HU" sz="2800" dirty="0" err="1"/>
              <a:t>behaviour</a:t>
            </a:r>
            <a:r>
              <a:rPr lang="hu-HU" sz="2800" dirty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800" dirty="0"/>
              <a:t>The </a:t>
            </a:r>
            <a:r>
              <a:rPr lang="hu-HU" sz="2800" b="1" dirty="0" err="1"/>
              <a:t>new</a:t>
            </a:r>
            <a:r>
              <a:rPr lang="hu-HU" sz="2800" b="1" dirty="0"/>
              <a:t> </a:t>
            </a:r>
            <a:r>
              <a:rPr lang="hu-HU" sz="2800" b="1" dirty="0" err="1"/>
              <a:t>data</a:t>
            </a:r>
            <a:r>
              <a:rPr lang="hu-HU" sz="2800" b="1" dirty="0"/>
              <a:t> </a:t>
            </a:r>
            <a:r>
              <a:rPr lang="hu-HU" sz="2800" b="1" dirty="0" err="1"/>
              <a:t>sheet</a:t>
            </a:r>
            <a:r>
              <a:rPr lang="hu-HU" sz="2800" b="1" dirty="0"/>
              <a:t> </a:t>
            </a:r>
            <a:r>
              <a:rPr lang="hu-HU" sz="2800" dirty="0"/>
              <a:t>of a </a:t>
            </a:r>
            <a:r>
              <a:rPr lang="hu-HU" sz="2800" dirty="0" err="1"/>
              <a:t>new</a:t>
            </a:r>
            <a:r>
              <a:rPr lang="hu-HU" sz="2800" dirty="0"/>
              <a:t> </a:t>
            </a:r>
            <a:r>
              <a:rPr lang="hu-HU" sz="2800" dirty="0" err="1"/>
              <a:t>hospitalisation</a:t>
            </a:r>
            <a:r>
              <a:rPr lang="hu-HU" sz="2800" dirty="0"/>
              <a:t> </a:t>
            </a:r>
            <a:r>
              <a:rPr lang="hu-HU" sz="2800" dirty="0" err="1"/>
              <a:t>should</a:t>
            </a:r>
            <a:r>
              <a:rPr lang="hu-HU" sz="2800" dirty="0"/>
              <a:t> be </a:t>
            </a:r>
            <a:r>
              <a:rPr lang="hu-HU" sz="2800" dirty="0" err="1"/>
              <a:t>connected</a:t>
            </a:r>
            <a:r>
              <a:rPr lang="hu-HU" sz="2800" dirty="0"/>
              <a:t> </a:t>
            </a:r>
            <a:r>
              <a:rPr lang="hu-HU" sz="2800" b="1" dirty="0" err="1"/>
              <a:t>to</a:t>
            </a:r>
            <a:r>
              <a:rPr lang="hu-HU" sz="2800" b="1" dirty="0"/>
              <a:t>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previous</a:t>
            </a:r>
            <a:r>
              <a:rPr lang="hu-HU" sz="2800" b="1" dirty="0"/>
              <a:t> </a:t>
            </a:r>
            <a:r>
              <a:rPr lang="hu-HU" sz="2800" b="1" dirty="0" err="1"/>
              <a:t>ones</a:t>
            </a:r>
            <a:r>
              <a:rPr lang="hu-HU" sz="2800" dirty="0"/>
              <a:t>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Anamnestic</a:t>
            </a:r>
            <a:r>
              <a:rPr lang="hu-HU" sz="2800" dirty="0"/>
              <a:t> </a:t>
            </a:r>
            <a:r>
              <a:rPr lang="hu-HU" sz="2800" dirty="0" err="1"/>
              <a:t>features</a:t>
            </a:r>
            <a:r>
              <a:rPr lang="hu-HU" sz="2800" dirty="0"/>
              <a:t> </a:t>
            </a:r>
            <a:r>
              <a:rPr lang="hu-HU" sz="2800" dirty="0" err="1"/>
              <a:t>should</a:t>
            </a:r>
            <a:r>
              <a:rPr lang="hu-HU" sz="2800" dirty="0"/>
              <a:t> be </a:t>
            </a:r>
            <a:r>
              <a:rPr lang="hu-HU" sz="2800" dirty="0" err="1"/>
              <a:t>continued</a:t>
            </a:r>
            <a:r>
              <a:rPr lang="hu-HU" sz="2800" dirty="0"/>
              <a:t> </a:t>
            </a:r>
            <a:r>
              <a:rPr lang="hu-HU" sz="2800" dirty="0" err="1"/>
              <a:t>where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previous</a:t>
            </a:r>
            <a:r>
              <a:rPr lang="hu-HU" sz="2800" dirty="0"/>
              <a:t> </a:t>
            </a:r>
            <a:r>
              <a:rPr lang="hu-HU" sz="2800" dirty="0" err="1"/>
              <a:t>data</a:t>
            </a:r>
            <a:r>
              <a:rPr lang="hu-HU" sz="2800" dirty="0"/>
              <a:t> </a:t>
            </a:r>
            <a:r>
              <a:rPr lang="hu-HU" sz="2800" dirty="0" err="1"/>
              <a:t>sheet</a:t>
            </a:r>
            <a:r>
              <a:rPr lang="hu-HU" sz="2800" dirty="0"/>
              <a:t> ended</a:t>
            </a:r>
          </a:p>
        </p:txBody>
      </p:sp>
      <p:cxnSp>
        <p:nvCxnSpPr>
          <p:cNvPr id="19" name="Egyenes összekötő 18"/>
          <p:cNvCxnSpPr/>
          <p:nvPr/>
        </p:nvCxnSpPr>
        <p:spPr>
          <a:xfrm>
            <a:off x="779236" y="1268760"/>
            <a:ext cx="7537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336573" y="38242"/>
            <a:ext cx="75758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785029" y="711387"/>
            <a:ext cx="689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HUNGARIAN COHORT 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– CHRONIC PANCREATITIS (</a:t>
            </a:r>
            <a:r>
              <a:rPr lang="hu-HU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" y="162521"/>
            <a:ext cx="1239061" cy="1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910</Words>
  <Application>Microsoft Office PowerPoint</Application>
  <PresentationFormat>Diavetítés a képernyőre (4:3 oldalarány)</PresentationFormat>
  <Paragraphs>149</Paragraphs>
  <Slides>14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Office-téma</vt:lpstr>
      <vt:lpstr>Image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Szücs Ákos</cp:lastModifiedBy>
  <cp:revision>256</cp:revision>
  <dcterms:modified xsi:type="dcterms:W3CDTF">2015-11-01T11:24:42Z</dcterms:modified>
</cp:coreProperties>
</file>